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7556500" cy="106934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-1332" y="-78"/>
      </p:cViewPr>
      <p:guideLst>
        <p:guide orient="horz" pos="3368"/>
        <p:guide pos="23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66738" y="3321886"/>
            <a:ext cx="6423025" cy="229215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33475" y="6059593"/>
            <a:ext cx="5289550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478462" y="668338"/>
            <a:ext cx="1700213" cy="1422568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825" y="668338"/>
            <a:ext cx="4974696" cy="1422568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6911" y="6871500"/>
            <a:ext cx="6423025" cy="212382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96911" y="4532320"/>
            <a:ext cx="6423025" cy="23391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77825" y="2495127"/>
            <a:ext cx="3337454" cy="705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841221" y="2495127"/>
            <a:ext cx="3337454" cy="705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825" y="2393640"/>
            <a:ext cx="3338766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77825" y="3391194"/>
            <a:ext cx="3338766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838598" y="2393640"/>
            <a:ext cx="3340078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838598" y="3391194"/>
            <a:ext cx="3340078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826" y="425757"/>
            <a:ext cx="2486036" cy="18119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954382" y="425757"/>
            <a:ext cx="4224293" cy="91265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77826" y="2237695"/>
            <a:ext cx="2486036" cy="73145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81127" y="7485381"/>
            <a:ext cx="4533900" cy="8836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481127" y="955475"/>
            <a:ext cx="4533900" cy="6416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81127" y="8369072"/>
            <a:ext cx="4533900" cy="1254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77825" y="428233"/>
            <a:ext cx="6800850" cy="1782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77825" y="2495127"/>
            <a:ext cx="6800850" cy="7057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77825" y="9911199"/>
            <a:ext cx="1763183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06F80-EFFC-44F0-9325-F9F1151E3E66}" type="datetimeFigureOut">
              <a:rPr lang="fr-FR" smtClean="0"/>
              <a:t>04/05/2011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581804" y="9911199"/>
            <a:ext cx="2392892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415492" y="9911199"/>
            <a:ext cx="1763183" cy="5693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59CF2-4E3B-43EB-A975-E19ED342ED6B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a2e2315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556500" cy="10693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536700" y="4445000"/>
            <a:ext cx="4623060" cy="200997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defTabSz="914400" eaLnBrk="1" fontAlgn="auto" latinLnBrk="0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06400" algn="l"/>
              </a:tabLst>
              <a:defRPr/>
            </a:pPr>
            <a:r>
              <a:rPr lang="fr-FR" sz="2409" b="1" smtClean="0">
                <a:solidFill>
                  <a:srgbClr val="000000"/>
                </a:solidFill>
                <a:latin typeface="Arial"/>
              </a:rPr>
              <a:t>Audit du marketing alimentaire </a:t>
            </a:r>
            <a:br>
              <a:rPr lang="fr-FR" sz="2409" b="1" smtClean="0">
                <a:solidFill>
                  <a:srgbClr val="000000"/>
                </a:solidFill>
                <a:latin typeface="Arial"/>
              </a:rPr>
            </a:br>
            <a:r>
              <a:rPr lang="fr-FR" sz="2409" b="1" smtClean="0">
                <a:solidFill>
                  <a:srgbClr val="000000"/>
                </a:solidFill>
                <a:latin typeface="Arial"/>
              </a:rPr>
              <a:t>	à destination des enfants </a:t>
            </a:r>
          </a:p>
          <a:p>
            <a:pPr marL="0" marR="0" lvl="0" indent="0" defTabSz="914400" eaLnBrk="1" fontAlgn="auto" latinLnBrk="0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>
                <a:tab pos="406400" algn="l"/>
              </a:tabLst>
              <a:defRPr/>
            </a:pPr>
            <a:endParaRPr lang="fr-FR" sz="2409" b="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a2e2316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556500" cy="10693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09600" y="1282700"/>
            <a:ext cx="4943661" cy="2471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606" b="1" smtClean="0">
                <a:solidFill>
                  <a:srgbClr val="000000"/>
                </a:solidFill>
                <a:latin typeface="Arial"/>
              </a:rPr>
              <a:t>Le marketing de l</a:t>
            </a:r>
            <a:r>
              <a:rPr lang="fr-FR" sz="1606" b="1" smtClean="0">
                <a:solidFill>
                  <a:srgbClr val="000000"/>
                </a:solidFill>
                <a:latin typeface="Arial"/>
                <a:cs typeface="Arial"/>
              </a:rPr>
              <a:t>’agro-alimentaire dans les publici</a:t>
            </a:r>
            <a:endParaRPr lang="fr-FR" sz="1606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499100" y="1282700"/>
            <a:ext cx="1461939" cy="2471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606" b="1" smtClean="0">
                <a:solidFill>
                  <a:srgbClr val="000000"/>
                </a:solidFill>
                <a:latin typeface="Arial"/>
              </a:rPr>
              <a:t>tés télévisées :</a:t>
            </a:r>
            <a:endParaRPr lang="fr-FR" sz="1606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371600" y="1536700"/>
            <a:ext cx="4914807" cy="4424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700"/>
              </a:lnSpc>
            </a:pPr>
            <a:r>
              <a:rPr lang="fr-FR" sz="1606" b="1" smtClean="0">
                <a:solidFill>
                  <a:srgbClr val="000000"/>
                </a:solidFill>
                <a:latin typeface="Arial"/>
              </a:rPr>
              <a:t>une surreprésentation de produits sucrés ou gras </a:t>
            </a:r>
          </a:p>
          <a:p>
            <a:pPr>
              <a:lnSpc>
                <a:spcPts val="1700"/>
              </a:lnSpc>
            </a:pPr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584200" y="2209800"/>
            <a:ext cx="1175002" cy="3302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114" b="1" smtClean="0">
                <a:solidFill>
                  <a:srgbClr val="000000"/>
                </a:solidFill>
                <a:latin typeface="Arial"/>
              </a:rPr>
              <a:t>1 - Méthodologie </a:t>
            </a:r>
          </a:p>
          <a:p>
            <a:pPr>
              <a:lnSpc>
                <a:spcPts val="1200"/>
              </a:lnSpc>
            </a:pPr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584200" y="2527300"/>
            <a:ext cx="6503383" cy="8463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En septembre 2006, l</a:t>
            </a: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’UFC-Que Choisir a publié une étude sur le contenu des tunnels publicitaires placés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pendant les programmes télévisés pour jeunes. L’étude a consisté à enregistrer ces programmes sur quatre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chaînes nationales (TF1, France 3, France 5 et M6) et une chaîne thématique (Canal J). Les programmes choisis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concernent essentiellement des dessins animés, ainsi que quelques programmes consacrés aux adolescents et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pré-adolescents. </a:t>
            </a:r>
          </a:p>
          <a:p>
            <a:pPr>
              <a:lnSpc>
                <a:spcPts val="11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84200" y="3403600"/>
            <a:ext cx="5067093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Nous avons ensuite classé les produits relevés dans ces publicités, selon deux critères : </a:t>
            </a:r>
          </a:p>
          <a:p>
            <a:pPr>
              <a:lnSpc>
                <a:spcPts val="1100"/>
              </a:lnSpc>
            </a:pPr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1028700" y="3695700"/>
            <a:ext cx="2850139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- la famille d</a:t>
            </a: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’aliments à laquelle ils appartiennent, </a:t>
            </a:r>
          </a:p>
          <a:p>
            <a:pPr>
              <a:lnSpc>
                <a:spcPts val="11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028700" y="3987800"/>
            <a:ext cx="2616101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- leurs taux de sucre ou de matières grasses. </a:t>
            </a:r>
          </a:p>
          <a:p>
            <a:pPr>
              <a:lnSpc>
                <a:spcPts val="1100"/>
              </a:lnSpc>
            </a:pPr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584200" y="4267200"/>
            <a:ext cx="6312626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Pour les besoins de cette enquête, nous avons considéré que les produits ci-dessous ont de fortes teneurs en 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sucre ou en matières grasses : </a:t>
            </a:r>
          </a:p>
          <a:p>
            <a:pPr>
              <a:lnSpc>
                <a:spcPts val="12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584200" y="4711700"/>
            <a:ext cx="106760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- Produits laitiers : </a:t>
            </a:r>
          </a:p>
          <a:p>
            <a:pPr>
              <a:lnSpc>
                <a:spcPts val="1100"/>
              </a:lnSpc>
            </a:pPr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584200" y="5003800"/>
            <a:ext cx="1700787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- Céréales du petit déjeuner : </a:t>
            </a:r>
          </a:p>
          <a:p>
            <a:pPr>
              <a:lnSpc>
                <a:spcPts val="1100"/>
              </a:lnSpc>
            </a:pPr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584200" y="5295900"/>
            <a:ext cx="1280800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- Gâteaux et biscuits : </a:t>
            </a:r>
          </a:p>
          <a:p>
            <a:pPr>
              <a:lnSpc>
                <a:spcPts val="1100"/>
              </a:lnSpc>
            </a:pPr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584200" y="5740400"/>
            <a:ext cx="1944443" cy="4231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- Confiseries, restauration rapide, 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boissons sucrées et chips : </a:t>
            </a:r>
          </a:p>
          <a:p>
            <a:pPr>
              <a:lnSpc>
                <a:spcPts val="11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2832100" y="4597400"/>
            <a:ext cx="3951403" cy="8404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plus de 6 % de sucres ajoutés ou plus de 30 % de matières grasses, 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plus de 33 % de sucres ou plus de 10 % de matières grasses, </a:t>
            </a:r>
          </a:p>
          <a:p>
            <a:pPr>
              <a:lnSpc>
                <a:spcPts val="23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832100" y="5295900"/>
            <a:ext cx="3972241" cy="4231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par commodité, nous avons considéré que les produits avec fortes et 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faibles teneurs se répartissent de manière équitable. </a:t>
            </a:r>
          </a:p>
          <a:p>
            <a:pPr>
              <a:lnSpc>
                <a:spcPts val="11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2832100" y="5740400"/>
            <a:ext cx="4211089" cy="4231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indent="111"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nous avons considéré que l</a:t>
            </a: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’ensemble de ces catégories sont constituées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de produits à fortes teneurs en sucre ou matières grasses. </a:t>
            </a:r>
          </a:p>
          <a:p>
            <a:pPr indent="111">
              <a:lnSpc>
                <a:spcPts val="11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a2e2317.tmp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7556500" cy="10693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84200" y="1041400"/>
            <a:ext cx="3435236" cy="1714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114" b="1" smtClean="0">
                <a:solidFill>
                  <a:srgbClr val="000000"/>
                </a:solidFill>
                <a:latin typeface="Arial"/>
              </a:rPr>
              <a:t>2 - Les produits alimentaires relevés dans les publ</a:t>
            </a:r>
            <a:endParaRPr lang="fr-FR" sz="1114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962400" y="1041400"/>
            <a:ext cx="1274388" cy="1714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114" b="1" smtClean="0">
                <a:solidFill>
                  <a:srgbClr val="000000"/>
                </a:solidFill>
                <a:latin typeface="Arial"/>
              </a:rPr>
              <a:t>icités pour enfants</a:t>
            </a:r>
            <a:endParaRPr lang="fr-FR" sz="1114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84200" y="5524500"/>
            <a:ext cx="6389570" cy="5642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L</a:t>
            </a: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’analyse des caractéristiques nutritionnelles, montre qu’à l’intérieur de chaque famille d’aliment considérée, ce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sont les versions les plus grasses ou les plus sucrées qui sont les plus représentées. Au total, </a:t>
            </a:r>
            <a:r>
              <a:rPr lang="fr-FR" sz="1006" b="1" smtClean="0">
                <a:solidFill>
                  <a:srgbClr val="000000"/>
                </a:solidFill>
                <a:latin typeface="Arial"/>
                <a:cs typeface="Arial"/>
              </a:rPr>
              <a:t>89 % des </a:t>
            </a:r>
            <a:br>
              <a:rPr lang="fr-FR" sz="1006" b="1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b="1" smtClean="0">
                <a:solidFill>
                  <a:srgbClr val="000000"/>
                </a:solidFill>
                <a:latin typeface="Arial"/>
                <a:cs typeface="Arial"/>
              </a:rPr>
              <a:t>produits relevés dans les publicités en 2006, sont particulièrement gras ou sucrés. </a:t>
            </a:r>
          </a:p>
          <a:p>
            <a:pPr>
              <a:lnSpc>
                <a:spcPts val="1100"/>
              </a:lnSpc>
            </a:pPr>
            <a:endParaRPr lang="fr-FR" sz="1006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84200" y="6108700"/>
            <a:ext cx="6501780" cy="8463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1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Cette première enquête a relancé en France le débat sur la publicité. Elle a incité quelques entreprises à se 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retirer des programmes publicitaires pour enfants ou à élargir la portée de leurs engagements précédents (Coca-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cola, Ferrero, Mc Donald</a:t>
            </a: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’s, le syndicat des produits chocolatés). L’ANIA, l’association représentant l’ensemble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des industries agro-alimentaires françaises, a également évoqué la mise en œuvre de mesures de protection des </a:t>
            </a:r>
            <a:b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  <a:cs typeface="Arial"/>
              </a:rPr>
              <a:t>enfants plus globales. </a:t>
            </a:r>
          </a:p>
          <a:p>
            <a:pPr>
              <a:lnSpc>
                <a:spcPts val="11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84200" y="6985000"/>
            <a:ext cx="6221255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006" smtClean="0">
                <a:solidFill>
                  <a:srgbClr val="000000"/>
                </a:solidFill>
                <a:latin typeface="Arial"/>
              </a:rPr>
              <a:t>Ces engagements pouvaient laisser supposer une diminution de la pression marketing sur les enfants. Nous </a:t>
            </a:r>
            <a:br>
              <a:rPr lang="fr-FR" sz="1006" smtClean="0">
                <a:solidFill>
                  <a:srgbClr val="000000"/>
                </a:solidFill>
                <a:latin typeface="Arial"/>
              </a:rPr>
            </a:br>
            <a:r>
              <a:rPr lang="fr-FR" sz="1006" smtClean="0">
                <a:solidFill>
                  <a:srgbClr val="000000"/>
                </a:solidFill>
                <a:latin typeface="Arial"/>
              </a:rPr>
              <a:t>avons voulu le vérifier, en réactualisant le volet de notre étude consacré aux aliments promus lors des </a:t>
            </a:r>
          </a:p>
          <a:p>
            <a:pPr>
              <a:lnSpc>
                <a:spcPts val="1200"/>
              </a:lnSpc>
            </a:pPr>
            <a:endParaRPr lang="fr-FR" sz="1006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584200" y="7264400"/>
            <a:ext cx="4953279" cy="1547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006" smtClean="0">
                <a:solidFill>
                  <a:srgbClr val="000000"/>
                </a:solidFill>
                <a:latin typeface="Arial"/>
              </a:rPr>
              <a:t>programmes pour enfants. Or, </a:t>
            </a:r>
            <a:r>
              <a:rPr lang="fr-FR" sz="1006" b="1" smtClean="0">
                <a:solidFill>
                  <a:srgbClr val="000000"/>
                </a:solidFill>
                <a:latin typeface="Arial"/>
              </a:rPr>
              <a:t>avec 87 % de produits gras ou sucrés, relevés en 20</a:t>
            </a:r>
            <a:endParaRPr lang="fr-FR" sz="1006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638800" y="7264400"/>
            <a:ext cx="1287212" cy="1547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006" b="1" smtClean="0">
                <a:solidFill>
                  <a:srgbClr val="000000"/>
                </a:solidFill>
                <a:latin typeface="Arial"/>
              </a:rPr>
              <a:t>07, il n</a:t>
            </a:r>
            <a:r>
              <a:rPr lang="fr-FR" sz="1006" b="1" smtClean="0">
                <a:solidFill>
                  <a:srgbClr val="000000"/>
                </a:solidFill>
                <a:latin typeface="Arial"/>
                <a:cs typeface="Arial"/>
              </a:rPr>
              <a:t>’y a eu aucune</a:t>
            </a:r>
            <a:endParaRPr lang="fr-FR" sz="1006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584200" y="7416800"/>
            <a:ext cx="3151504" cy="1547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006" b="1" smtClean="0">
                <a:solidFill>
                  <a:srgbClr val="000000"/>
                </a:solidFill>
                <a:latin typeface="Arial"/>
              </a:rPr>
              <a:t>évolution significative, malgré les engagements vol</a:t>
            </a:r>
            <a:endParaRPr lang="fr-FR" sz="1006" b="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683000" y="7416800"/>
            <a:ext cx="2410916" cy="1547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fr-FR" sz="1006" b="1" smtClean="0">
                <a:solidFill>
                  <a:srgbClr val="000000"/>
                </a:solidFill>
                <a:latin typeface="Arial"/>
              </a:rPr>
              <a:t>ontaires de l</a:t>
            </a:r>
            <a:r>
              <a:rPr lang="fr-FR" sz="1006" b="1" smtClean="0">
                <a:solidFill>
                  <a:srgbClr val="000000"/>
                </a:solidFill>
                <a:latin typeface="Arial"/>
                <a:cs typeface="Arial"/>
              </a:rPr>
              <a:t>’industrie agro-alimentaire.</a:t>
            </a:r>
            <a:endParaRPr lang="fr-FR" sz="1006" b="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253</Words>
  <Application>Microsoft Office PowerPoint</Application>
  <PresentationFormat>Personnalisé</PresentationFormat>
  <Paragraphs>26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Diapositive 1</vt:lpstr>
      <vt:lpstr>Diapositive 2</vt:lpstr>
      <vt:lpstr>Diapositive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Takeshi</dc:creator>
  <cp:lastModifiedBy>Takeshi</cp:lastModifiedBy>
  <cp:revision>1</cp:revision>
  <dcterms:created xsi:type="dcterms:W3CDTF">2011-05-04T06:14:35Z</dcterms:created>
  <dcterms:modified xsi:type="dcterms:W3CDTF">2011-05-04T06:17:35Z</dcterms:modified>
</cp:coreProperties>
</file>